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60" r:id="rId2"/>
  </p:sldMasterIdLst>
  <p:notesMasterIdLst>
    <p:notesMasterId r:id="rId76"/>
  </p:notesMasterIdLst>
  <p:sldIdLst>
    <p:sldId id="257" r:id="rId3"/>
    <p:sldId id="256" r:id="rId4"/>
    <p:sldId id="345" r:id="rId5"/>
    <p:sldId id="346" r:id="rId6"/>
    <p:sldId id="347" r:id="rId7"/>
    <p:sldId id="348" r:id="rId8"/>
    <p:sldId id="261" r:id="rId9"/>
    <p:sldId id="349" r:id="rId10"/>
    <p:sldId id="263" r:id="rId11"/>
    <p:sldId id="335" r:id="rId12"/>
    <p:sldId id="336" r:id="rId13"/>
    <p:sldId id="342" r:id="rId14"/>
    <p:sldId id="258" r:id="rId15"/>
    <p:sldId id="338" r:id="rId16"/>
    <p:sldId id="337" r:id="rId17"/>
    <p:sldId id="339" r:id="rId18"/>
    <p:sldId id="340" r:id="rId19"/>
    <p:sldId id="259" r:id="rId20"/>
    <p:sldId id="265" r:id="rId21"/>
    <p:sldId id="266" r:id="rId22"/>
    <p:sldId id="267" r:id="rId23"/>
    <p:sldId id="268" r:id="rId24"/>
    <p:sldId id="293" r:id="rId25"/>
    <p:sldId id="271" r:id="rId26"/>
    <p:sldId id="260" r:id="rId27"/>
    <p:sldId id="262" r:id="rId28"/>
    <p:sldId id="282" r:id="rId29"/>
    <p:sldId id="287" r:id="rId30"/>
    <p:sldId id="289" r:id="rId31"/>
    <p:sldId id="290" r:id="rId32"/>
    <p:sldId id="291" r:id="rId33"/>
    <p:sldId id="292" r:id="rId34"/>
    <p:sldId id="280" r:id="rId35"/>
    <p:sldId id="272" r:id="rId36"/>
    <p:sldId id="283" r:id="rId37"/>
    <p:sldId id="284" r:id="rId38"/>
    <p:sldId id="285" r:id="rId39"/>
    <p:sldId id="286" r:id="rId40"/>
    <p:sldId id="294" r:id="rId41"/>
    <p:sldId id="296" r:id="rId42"/>
    <p:sldId id="297" r:id="rId43"/>
    <p:sldId id="298" r:id="rId44"/>
    <p:sldId id="299" r:id="rId45"/>
    <p:sldId id="295" r:id="rId46"/>
    <p:sldId id="302" r:id="rId47"/>
    <p:sldId id="303" r:id="rId48"/>
    <p:sldId id="304" r:id="rId49"/>
    <p:sldId id="309" r:id="rId50"/>
    <p:sldId id="310" r:id="rId51"/>
    <p:sldId id="305" r:id="rId52"/>
    <p:sldId id="313" r:id="rId53"/>
    <p:sldId id="331" r:id="rId54"/>
    <p:sldId id="332" r:id="rId55"/>
    <p:sldId id="312" r:id="rId56"/>
    <p:sldId id="314" r:id="rId57"/>
    <p:sldId id="317" r:id="rId58"/>
    <p:sldId id="316" r:id="rId59"/>
    <p:sldId id="319" r:id="rId60"/>
    <p:sldId id="318" r:id="rId61"/>
    <p:sldId id="320" r:id="rId62"/>
    <p:sldId id="311" r:id="rId63"/>
    <p:sldId id="334" r:id="rId64"/>
    <p:sldId id="322" r:id="rId65"/>
    <p:sldId id="323" r:id="rId66"/>
    <p:sldId id="324" r:id="rId67"/>
    <p:sldId id="325" r:id="rId68"/>
    <p:sldId id="326" r:id="rId69"/>
    <p:sldId id="330" r:id="rId70"/>
    <p:sldId id="328" r:id="rId71"/>
    <p:sldId id="329" r:id="rId72"/>
    <p:sldId id="341" r:id="rId73"/>
    <p:sldId id="343" r:id="rId74"/>
    <p:sldId id="344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9"/>
    <a:srgbClr val="29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53600-03AA-447D-8C20-9DE29F9E4322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FA816-D309-42C1-B268-B9053340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a3d939dca_1_1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11a3d939dc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Coders Slack channels: Hiring looking, today I learned, presentations, new programmers</a:t>
            </a: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ca5b90c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106ca5b90ce_1_4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106ca5b90ce_1_4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ca5b90ce_0_9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106ca5b90c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b4e4b852_0_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61" name="Google Shape;161;g133b4e4b8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36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66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0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73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9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285038" y="182880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697039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3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701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7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9843E-E852-6D80-3A85-627A2BC5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02" y="0"/>
            <a:ext cx="6862195" cy="6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E4D15-CDEA-234C-3450-6956417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46" y="425181"/>
            <a:ext cx="2569318" cy="2569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2A2D4-9074-5CE1-EAF8-0C2C4743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02" r="20597"/>
          <a:stretch/>
        </p:blipFill>
        <p:spPr>
          <a:xfrm>
            <a:off x="7428233" y="461864"/>
            <a:ext cx="2451370" cy="2569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C0679-6840-48BF-E6F8-7CCFC4105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90" y="3863502"/>
            <a:ext cx="4885499" cy="1775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10D6D-E216-6D67-BE84-AF7E46747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904" y="4148031"/>
            <a:ext cx="4616738" cy="1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7ED4B-9403-006B-97FE-D2EF477C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45" y="496619"/>
            <a:ext cx="5851309" cy="5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600AA-625D-F0FF-ACEE-B3506829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68E7-90E7-DFE7-DEE9-16213A4C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75" b="32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7ED4B-9403-006B-97FE-D2EF477C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45" y="496619"/>
            <a:ext cx="5851309" cy="5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</p:spTree>
    <p:extLst>
      <p:ext uri="{BB962C8B-B14F-4D97-AF65-F5344CB8AC3E}">
        <p14:creationId xmlns:p14="http://schemas.microsoft.com/office/powerpoint/2010/main" val="36939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</p:spTree>
    <p:extLst>
      <p:ext uri="{BB962C8B-B14F-4D97-AF65-F5344CB8AC3E}">
        <p14:creationId xmlns:p14="http://schemas.microsoft.com/office/powerpoint/2010/main" val="101007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553797"/>
            <a:ext cx="9144000" cy="305542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4381775" y="2062150"/>
            <a:ext cx="3343800" cy="3490650"/>
            <a:chOff x="2857775" y="2062150"/>
            <a:chExt cx="3343800" cy="3490650"/>
          </a:xfrm>
        </p:grpSpPr>
        <p:sp>
          <p:nvSpPr>
            <p:cNvPr id="90" name="Google Shape;90;p1"/>
            <p:cNvSpPr/>
            <p:nvPr/>
          </p:nvSpPr>
          <p:spPr>
            <a:xfrm>
              <a:off x="2857775" y="2062150"/>
              <a:ext cx="3343800" cy="32520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 l="9234" t="14799" r="9688"/>
            <a:stretch/>
          </p:blipFill>
          <p:spPr>
            <a:xfrm>
              <a:off x="3000625" y="2379175"/>
              <a:ext cx="3019875" cy="3173625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97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Transcoding</a:t>
            </a:r>
          </a:p>
        </p:txBody>
      </p:sp>
    </p:spTree>
    <p:extLst>
      <p:ext uri="{BB962C8B-B14F-4D97-AF65-F5344CB8AC3E}">
        <p14:creationId xmlns:p14="http://schemas.microsoft.com/office/powerpoint/2010/main" val="28981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">
        <p:fade/>
      </p:transition>
    </mc:Choice>
    <mc:Fallback xmlns="">
      <p:transition spd="med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Transcoding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BD0C4-3B22-ACBA-57A6-F88C29EACAB5}"/>
              </a:ext>
            </a:extLst>
          </p:cNvPr>
          <p:cNvSpPr txBox="1"/>
          <p:nvPr/>
        </p:nvSpPr>
        <p:spPr>
          <a:xfrm rot="20633985">
            <a:off x="4226648" y="3431549"/>
            <a:ext cx="3929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36675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Transcoding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BD0C4-3B22-ACBA-57A6-F88C29EACAB5}"/>
              </a:ext>
            </a:extLst>
          </p:cNvPr>
          <p:cNvSpPr txBox="1"/>
          <p:nvPr/>
        </p:nvSpPr>
        <p:spPr>
          <a:xfrm rot="20633985">
            <a:off x="4226648" y="3431549"/>
            <a:ext cx="3929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2884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"/>
    </mc:Choice>
    <mc:Fallback xmlns="">
      <p:transition advClick="0" advTm="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C393-4D01-2CC0-3D56-629C96A7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921079"/>
            <a:ext cx="9590550" cy="1341631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Impact" panose="020B0806030902050204" pitchFamily="34" charset="0"/>
              </a:rPr>
              <a:t>Transpiling: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F3A01-F2CF-C286-7615-2C874061F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262709"/>
            <a:ext cx="9590550" cy="1507054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Translating source code between programming languages that operate at approximately the same level of abstraction.</a:t>
            </a:r>
          </a:p>
        </p:txBody>
      </p:sp>
    </p:spTree>
    <p:extLst>
      <p:ext uri="{BB962C8B-B14F-4D97-AF65-F5344CB8AC3E}">
        <p14:creationId xmlns:p14="http://schemas.microsoft.com/office/powerpoint/2010/main" val="10573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Why Do We Do it ?</a:t>
            </a:r>
          </a:p>
        </p:txBody>
      </p:sp>
    </p:spTree>
    <p:extLst>
      <p:ext uri="{BB962C8B-B14F-4D97-AF65-F5344CB8AC3E}">
        <p14:creationId xmlns:p14="http://schemas.microsoft.com/office/powerpoint/2010/main" val="5095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Why Do We Do it ?</a:t>
            </a:r>
          </a:p>
        </p:txBody>
      </p:sp>
    </p:spTree>
    <p:extLst>
      <p:ext uri="{BB962C8B-B14F-4D97-AF65-F5344CB8AC3E}">
        <p14:creationId xmlns:p14="http://schemas.microsoft.com/office/powerpoint/2010/main" val="204511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369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76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3d939dca_1_10"/>
          <p:cNvSpPr/>
          <p:nvPr/>
        </p:nvSpPr>
        <p:spPr>
          <a:xfrm>
            <a:off x="1524000" y="553797"/>
            <a:ext cx="9144000" cy="305400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11a3d939dca_1_10"/>
          <p:cNvSpPr txBox="1"/>
          <p:nvPr/>
        </p:nvSpPr>
        <p:spPr>
          <a:xfrm>
            <a:off x="-1434584" y="161088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g11a3d939dca_1_10"/>
          <p:cNvGrpSpPr/>
          <p:nvPr/>
        </p:nvGrpSpPr>
        <p:grpSpPr>
          <a:xfrm>
            <a:off x="9328896" y="225348"/>
            <a:ext cx="1159200" cy="1210209"/>
            <a:chOff x="7804896" y="225347"/>
            <a:chExt cx="1159200" cy="1210209"/>
          </a:xfrm>
        </p:grpSpPr>
        <p:sp>
          <p:nvSpPr>
            <p:cNvPr id="99" name="Google Shape;99;g11a3d939dca_1_10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" name="Google Shape;100;g11a3d939dca_1_10"/>
            <p:cNvPicPr preferRelativeResize="0"/>
            <p:nvPr/>
          </p:nvPicPr>
          <p:blipFill rotWithShape="1">
            <a:blip r:embed="rId3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  <p:sp>
        <p:nvSpPr>
          <p:cNvPr id="101" name="Google Shape;101;g11a3d939dca_1_10"/>
          <p:cNvSpPr txBox="1"/>
          <p:nvPr/>
        </p:nvSpPr>
        <p:spPr>
          <a:xfrm>
            <a:off x="2209800" y="1130503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 defTabSz="914400">
              <a:buClr>
                <a:srgbClr val="000000"/>
              </a:buClr>
              <a:buSzPts val="4000"/>
            </a:pPr>
            <a:r>
              <a:rPr lang="en-US" sz="40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Sponsors</a:t>
            </a:r>
            <a:endParaRPr sz="4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11a3d939dca_1_10" descr="SQA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0151" y="2410200"/>
            <a:ext cx="5111713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1a3d939dca_1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00064" y="3950800"/>
            <a:ext cx="1534050" cy="1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1a3d939dca_1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1062" y="3901975"/>
            <a:ext cx="1631700" cy="16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9585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108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Is all transpiling the same?</a:t>
            </a:r>
          </a:p>
        </p:txBody>
      </p:sp>
    </p:spTree>
    <p:extLst>
      <p:ext uri="{BB962C8B-B14F-4D97-AF65-F5344CB8AC3E}">
        <p14:creationId xmlns:p14="http://schemas.microsoft.com/office/powerpoint/2010/main" val="9726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Is all transpiling the same?</a:t>
            </a:r>
          </a:p>
        </p:txBody>
      </p:sp>
    </p:spTree>
    <p:extLst>
      <p:ext uri="{BB962C8B-B14F-4D97-AF65-F5344CB8AC3E}">
        <p14:creationId xmlns:p14="http://schemas.microsoft.com/office/powerpoint/2010/main" val="128395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How Do We Do it?</a:t>
            </a:r>
          </a:p>
        </p:txBody>
      </p:sp>
    </p:spTree>
    <p:extLst>
      <p:ext uri="{BB962C8B-B14F-4D97-AF65-F5344CB8AC3E}">
        <p14:creationId xmlns:p14="http://schemas.microsoft.com/office/powerpoint/2010/main" val="29084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1524000" y="553797"/>
            <a:ext cx="9144000" cy="305542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 descr="1000px-F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4201" y="2305382"/>
            <a:ext cx="959575" cy="95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 descr="slack-logo-ic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6212" y="4115875"/>
            <a:ext cx="959576" cy="95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 descr="twitt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9571" y="1975601"/>
            <a:ext cx="1619170" cy="16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 descr="linkedIn_PNG16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9544" y="2305376"/>
            <a:ext cx="959571" cy="959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5"/>
          <p:cNvGrpSpPr/>
          <p:nvPr/>
        </p:nvGrpSpPr>
        <p:grpSpPr>
          <a:xfrm>
            <a:off x="9328896" y="225348"/>
            <a:ext cx="1159200" cy="1210209"/>
            <a:chOff x="7804896" y="225347"/>
            <a:chExt cx="1159200" cy="1210209"/>
          </a:xfrm>
        </p:grpSpPr>
        <p:sp>
          <p:nvSpPr>
            <p:cNvPr id="116" name="Google Shape;116;p5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" name="Google Shape;117;p5"/>
            <p:cNvPicPr preferRelativeResize="0"/>
            <p:nvPr/>
          </p:nvPicPr>
          <p:blipFill rotWithShape="1">
            <a:blip r:embed="rId7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  <p:sp>
        <p:nvSpPr>
          <p:cNvPr id="118" name="Google Shape;118;p5"/>
          <p:cNvSpPr txBox="1"/>
          <p:nvPr/>
        </p:nvSpPr>
        <p:spPr>
          <a:xfrm>
            <a:off x="4563300" y="5134077"/>
            <a:ext cx="3065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 defTabSz="914400">
              <a:buClr>
                <a:srgbClr val="EEECE1"/>
              </a:buClr>
              <a:buSzPts val="2632"/>
            </a:pPr>
            <a:r>
              <a:rPr lang="en-US" sz="2632" kern="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swflcoders.slack.com</a:t>
            </a:r>
            <a:endParaRPr sz="2632" kern="0">
              <a:solidFill>
                <a:srgbClr val="EEEC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75500" y="2341524"/>
            <a:ext cx="1262301" cy="88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expression</a:t>
            </a:r>
          </a:p>
        </p:txBody>
      </p:sp>
    </p:spTree>
    <p:extLst>
      <p:ext uri="{BB962C8B-B14F-4D97-AF65-F5344CB8AC3E}">
        <p14:creationId xmlns:p14="http://schemas.microsoft.com/office/powerpoint/2010/main" val="2807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1 + 2</a:t>
            </a:r>
          </a:p>
        </p:txBody>
      </p:sp>
    </p:spTree>
    <p:extLst>
      <p:ext uri="{BB962C8B-B14F-4D97-AF65-F5344CB8AC3E}">
        <p14:creationId xmlns:p14="http://schemas.microsoft.com/office/powerpoint/2010/main" val="41459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1 + 2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9C3B-441E-04D8-4197-AF62B95B2D82}"/>
              </a:ext>
            </a:extLst>
          </p:cNvPr>
          <p:cNvSpPr txBox="1"/>
          <p:nvPr/>
        </p:nvSpPr>
        <p:spPr>
          <a:xfrm>
            <a:off x="570450" y="2629949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"string1" + "string2"</a:t>
            </a:r>
          </a:p>
        </p:txBody>
      </p:sp>
    </p:spTree>
    <p:extLst>
      <p:ext uri="{BB962C8B-B14F-4D97-AF65-F5344CB8AC3E}">
        <p14:creationId xmlns:p14="http://schemas.microsoft.com/office/powerpoint/2010/main" val="4031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1 + 2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9C3B-441E-04D8-4197-AF62B95B2D82}"/>
              </a:ext>
            </a:extLst>
          </p:cNvPr>
          <p:cNvSpPr txBox="1"/>
          <p:nvPr/>
        </p:nvSpPr>
        <p:spPr>
          <a:xfrm>
            <a:off x="570450" y="2629949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"string1" + "string2"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24BF6-D5CC-3A8F-BDED-23FC50EA3240}"/>
              </a:ext>
            </a:extLst>
          </p:cNvPr>
          <p:cNvSpPr txBox="1"/>
          <p:nvPr/>
        </p:nvSpPr>
        <p:spPr>
          <a:xfrm>
            <a:off x="570450" y="3689758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"string1" + 2</a:t>
            </a:r>
          </a:p>
        </p:txBody>
      </p:sp>
    </p:spTree>
    <p:extLst>
      <p:ext uri="{BB962C8B-B14F-4D97-AF65-F5344CB8AC3E}">
        <p14:creationId xmlns:p14="http://schemas.microsoft.com/office/powerpoint/2010/main" val="4084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2105256"/>
            <a:ext cx="10353762" cy="26474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rgbClr val="272729"/>
                </a:solidFill>
                <a:latin typeface="Impact" panose="020B0806030902050204" pitchFamily="34" charset="0"/>
              </a:rPr>
              <a:t>Breaking</a:t>
            </a:r>
            <a:r>
              <a:rPr lang="en-US" sz="6000" dirty="0">
                <a:latin typeface="Impact" panose="020B0806030902050204" pitchFamily="34" charset="0"/>
              </a:rPr>
              <a:t> down a language into abstract categories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42" y="2489051"/>
            <a:ext cx="3443156" cy="93994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Breaking</a:t>
            </a:r>
            <a:endParaRPr lang="en-US" sz="6000" dirty="0">
              <a:solidFill>
                <a:srgbClr val="2929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-1.48148E-6 L -4.16667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26474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  <a:latin typeface="Impact" panose="020B0806030902050204" pitchFamily="34" charset="0"/>
              </a:rPr>
              <a:t>Breaking</a:t>
            </a:r>
            <a:r>
              <a:rPr lang="en-US" sz="6000" dirty="0">
                <a:latin typeface="Impact" panose="020B0806030902050204" pitchFamily="34" charset="0"/>
              </a:rPr>
              <a:t> down a language into abstract categories</a:t>
            </a:r>
          </a:p>
        </p:txBody>
      </p:sp>
    </p:spTree>
    <p:extLst>
      <p:ext uri="{BB962C8B-B14F-4D97-AF65-F5344CB8AC3E}">
        <p14:creationId xmlns:p14="http://schemas.microsoft.com/office/powerpoint/2010/main" val="343812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8"/>
            <a:ext cx="10353762" cy="16362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</p:spTree>
    <p:extLst>
      <p:ext uri="{BB962C8B-B14F-4D97-AF65-F5344CB8AC3E}">
        <p14:creationId xmlns:p14="http://schemas.microsoft.com/office/powerpoint/2010/main" val="323116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16278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13FDD-0DEC-DDFE-B9B1-A8E04B785161}"/>
              </a:ext>
            </a:extLst>
          </p:cNvPr>
          <p:cNvSpPr txBox="1"/>
          <p:nvPr/>
        </p:nvSpPr>
        <p:spPr>
          <a:xfrm>
            <a:off x="4338506" y="1349288"/>
            <a:ext cx="30116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Keywords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Libraries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00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13637-0870-1D1F-B067-0B7687E50D0E}"/>
              </a:ext>
            </a:extLst>
          </p:cNvPr>
          <p:cNvSpPr txBox="1"/>
          <p:nvPr/>
        </p:nvSpPr>
        <p:spPr>
          <a:xfrm>
            <a:off x="4756558" y="1543575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74918"/>
      </p:ext>
    </p:extLst>
  </p:cSld>
  <p:clrMapOvr>
    <a:masterClrMapping/>
  </p:clrMapOvr>
  <p:transition advClick="0" advTm="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13637-0870-1D1F-B067-0B7687E50D0E}"/>
              </a:ext>
            </a:extLst>
          </p:cNvPr>
          <p:cNvSpPr txBox="1"/>
          <p:nvPr/>
        </p:nvSpPr>
        <p:spPr>
          <a:xfrm>
            <a:off x="494951" y="704676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ca5b90ce_1_4"/>
          <p:cNvSpPr txBox="1">
            <a:spLocks noGrp="1"/>
          </p:cNvSpPr>
          <p:nvPr>
            <p:ph type="ctrTitle"/>
          </p:nvPr>
        </p:nvSpPr>
        <p:spPr>
          <a:xfrm>
            <a:off x="1989450" y="2800288"/>
            <a:ext cx="82131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620"/>
            </a:pPr>
            <a:r>
              <a:rPr lang="en-US" sz="5250" b="1"/>
              <a:t>TECH ALLIANCE OF SWFL</a:t>
            </a:r>
            <a:endParaRPr sz="5250" b="1"/>
          </a:p>
        </p:txBody>
      </p:sp>
      <p:sp>
        <p:nvSpPr>
          <p:cNvPr id="126" name="Google Shape;126;g106ca5b90ce_1_4"/>
          <p:cNvSpPr txBox="1">
            <a:spLocks noGrp="1"/>
          </p:cNvSpPr>
          <p:nvPr>
            <p:ph type="subTitle" idx="1"/>
          </p:nvPr>
        </p:nvSpPr>
        <p:spPr>
          <a:xfrm>
            <a:off x="3400725" y="4017708"/>
            <a:ext cx="64998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/>
            <a:r>
              <a:rPr lang="en-US"/>
              <a:t>www.meetup.com/TechAlliance-SWFL</a:t>
            </a:r>
            <a:endParaRPr/>
          </a:p>
        </p:txBody>
      </p:sp>
      <p:sp>
        <p:nvSpPr>
          <p:cNvPr id="127" name="Google Shape;127;g106ca5b90ce_1_4"/>
          <p:cNvSpPr/>
          <p:nvPr/>
        </p:nvSpPr>
        <p:spPr>
          <a:xfrm>
            <a:off x="1524000" y="553797"/>
            <a:ext cx="9144000" cy="305400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g106ca5b90ce_1_4"/>
          <p:cNvGrpSpPr/>
          <p:nvPr/>
        </p:nvGrpSpPr>
        <p:grpSpPr>
          <a:xfrm>
            <a:off x="9328896" y="225348"/>
            <a:ext cx="1159200" cy="1210209"/>
            <a:chOff x="7804896" y="225347"/>
            <a:chExt cx="1159200" cy="1210209"/>
          </a:xfrm>
        </p:grpSpPr>
        <p:sp>
          <p:nvSpPr>
            <p:cNvPr id="129" name="Google Shape;129;g106ca5b90ce_1_4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g106ca5b90ce_1_4"/>
            <p:cNvPicPr preferRelativeResize="0"/>
            <p:nvPr/>
          </p:nvPicPr>
          <p:blipFill rotWithShape="1">
            <a:blip r:embed="rId3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  <p:pic>
        <p:nvPicPr>
          <p:cNvPr id="131" name="Google Shape;131;g106ca5b90ce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1475" y="3814543"/>
            <a:ext cx="968374" cy="92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06ca5b90ce_1_4"/>
          <p:cNvSpPr/>
          <p:nvPr/>
        </p:nvSpPr>
        <p:spPr>
          <a:xfrm>
            <a:off x="2291475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06ca5b90ce_1_4"/>
          <p:cNvSpPr/>
          <p:nvPr/>
        </p:nvSpPr>
        <p:spPr>
          <a:xfrm>
            <a:off x="3624739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06ca5b90ce_1_4"/>
          <p:cNvSpPr/>
          <p:nvPr/>
        </p:nvSpPr>
        <p:spPr>
          <a:xfrm>
            <a:off x="5034196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363" t="-2762" r="-5921" b="-553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06ca5b90ce_1_4"/>
          <p:cNvSpPr/>
          <p:nvPr/>
        </p:nvSpPr>
        <p:spPr>
          <a:xfrm>
            <a:off x="7649793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5133" t="-2363" r="-3549" b="-631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06ca5b90ce_1_4"/>
          <p:cNvSpPr/>
          <p:nvPr/>
        </p:nvSpPr>
        <p:spPr>
          <a:xfrm>
            <a:off x="6367439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10951" t="-12777" r="-10352" b="-851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06ca5b90ce_1_4"/>
          <p:cNvSpPr/>
          <p:nvPr/>
        </p:nvSpPr>
        <p:spPr>
          <a:xfrm>
            <a:off x="8932152" y="5349780"/>
            <a:ext cx="968375" cy="96837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17651" t="-17651" r="-9740" b="-974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06ca5b90ce_1_4"/>
          <p:cNvPicPr preferRelativeResize="0"/>
          <p:nvPr/>
        </p:nvPicPr>
        <p:blipFill rotWithShape="1">
          <a:blip r:embed="rId11">
            <a:alphaModFix/>
          </a:blip>
          <a:srcRect l="26709" t="14470" r="25680" b="32053"/>
          <a:stretch/>
        </p:blipFill>
        <p:spPr>
          <a:xfrm>
            <a:off x="5351331" y="1226775"/>
            <a:ext cx="1489338" cy="1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“set of rules that define the combinations of symbols that are considered to be correctly structured statements or expressions…”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“set of rules that define the combinations of symbols that are considered to be correctly structured statements or expressions…”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Stuff that uses these things: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", ( ), { }, [ ], ;, : , \n, \t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Stuff that uses these things: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", ( ), { }, [ ], ;, : , \n, \t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Create blocks of code </a:t>
            </a:r>
            <a:r>
              <a:rPr lang="en-US" sz="3200" i="1" dirty="0"/>
              <a:t>(conditions, loops, classes, functions)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define statements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declare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instantiate objects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separate values and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ymbol that represents an action or process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60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ymbol that represents an action or process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60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49" y="701464"/>
            <a:ext cx="2558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Assignment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(=, +=…)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Arithmetic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(+, -, /, *, %...)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Boolean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(&amp;&amp;, ||, !)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Relational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(&lt;, &gt; , ==…)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Bitwise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(&amp;, |, ^, ~)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49" y="701464"/>
            <a:ext cx="2558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Assignment </a:t>
            </a:r>
            <a:r>
              <a:rPr lang="en-US" sz="3200" i="1" dirty="0">
                <a:solidFill>
                  <a:prstClr val="white"/>
                </a:solidFill>
              </a:rPr>
              <a:t>(=, +=…)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Arithmetic </a:t>
            </a:r>
            <a:r>
              <a:rPr lang="en-US" sz="3200" i="1" dirty="0">
                <a:solidFill>
                  <a:prstClr val="white"/>
                </a:solidFill>
              </a:rPr>
              <a:t>(+, -, /, *, %...)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Boolean </a:t>
            </a:r>
            <a:r>
              <a:rPr lang="en-US" sz="3200" i="1" dirty="0">
                <a:solidFill>
                  <a:prstClr val="white"/>
                </a:solidFill>
              </a:rPr>
              <a:t>(&amp;&amp;, ||, !) 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Relational </a:t>
            </a:r>
            <a:r>
              <a:rPr lang="en-US" sz="3200" i="1" dirty="0">
                <a:solidFill>
                  <a:prstClr val="white"/>
                </a:solidFill>
              </a:rPr>
              <a:t>(&lt;, &gt; , ==…) 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Bitwise </a:t>
            </a:r>
            <a:r>
              <a:rPr lang="en-US" sz="3200" i="1" dirty="0">
                <a:solidFill>
                  <a:prstClr val="white"/>
                </a:solidFill>
              </a:rPr>
              <a:t>(&amp;, |, ^, ~)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B9983-44EA-39A2-D6B3-16456FADA26F}"/>
              </a:ext>
            </a:extLst>
          </p:cNvPr>
          <p:cNvSpPr txBox="1"/>
          <p:nvPr/>
        </p:nvSpPr>
        <p:spPr>
          <a:xfrm>
            <a:off x="494947" y="1409350"/>
            <a:ext cx="921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Words reserved by a language for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10000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06ca5b90ce_0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1189" y="4472461"/>
            <a:ext cx="1256027" cy="1485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g106ca5b90ce_0_90"/>
          <p:cNvGrpSpPr/>
          <p:nvPr/>
        </p:nvGrpSpPr>
        <p:grpSpPr>
          <a:xfrm>
            <a:off x="6608263" y="4585973"/>
            <a:ext cx="1252681" cy="1133875"/>
            <a:chOff x="6150750" y="2528523"/>
            <a:chExt cx="1131600" cy="1059300"/>
          </a:xfrm>
        </p:grpSpPr>
        <p:sp>
          <p:nvSpPr>
            <p:cNvPr id="145" name="Google Shape;145;g106ca5b90ce_0_90"/>
            <p:cNvSpPr/>
            <p:nvPr/>
          </p:nvSpPr>
          <p:spPr>
            <a:xfrm>
              <a:off x="6150750" y="2528523"/>
              <a:ext cx="1131600" cy="1059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400"/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g106ca5b90ce_0_90"/>
            <p:cNvPicPr preferRelativeResize="0"/>
            <p:nvPr/>
          </p:nvPicPr>
          <p:blipFill rotWithShape="1">
            <a:blip r:embed="rId4">
              <a:alphaModFix/>
            </a:blip>
            <a:srcRect l="16263" t="34511" r="45542" b="33530"/>
            <a:stretch/>
          </p:blipFill>
          <p:spPr>
            <a:xfrm>
              <a:off x="6288424" y="2841507"/>
              <a:ext cx="920750" cy="4333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g106ca5b90ce_0_90"/>
          <p:cNvSpPr/>
          <p:nvPr/>
        </p:nvSpPr>
        <p:spPr>
          <a:xfrm>
            <a:off x="1524000" y="553797"/>
            <a:ext cx="9144000" cy="305400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06ca5b90ce_0_90"/>
          <p:cNvSpPr txBox="1">
            <a:spLocks noGrp="1"/>
          </p:cNvSpPr>
          <p:nvPr>
            <p:ph type="ctrTitle"/>
          </p:nvPr>
        </p:nvSpPr>
        <p:spPr>
          <a:xfrm>
            <a:off x="7456749" y="3613975"/>
            <a:ext cx="18333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EEECE1"/>
              </a:buClr>
              <a:buSzPts val="2000"/>
            </a:pPr>
            <a:r>
              <a:rPr lang="en-US" sz="1600" b="1">
                <a:solidFill>
                  <a:srgbClr val="EEECE1"/>
                </a:solidFill>
              </a:rPr>
              <a:t>WordPress Meetup Southwest Florida</a:t>
            </a:r>
            <a:endParaRPr sz="1600" b="1">
              <a:solidFill>
                <a:srgbClr val="EEECE1"/>
              </a:solidFill>
            </a:endParaRPr>
          </a:p>
        </p:txBody>
      </p:sp>
      <p:pic>
        <p:nvPicPr>
          <p:cNvPr id="149" name="Google Shape;149;g106ca5b90ce_0_90" descr="WordPress_blue_logo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7035" y="2514225"/>
            <a:ext cx="1252728" cy="11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06ca5b90ce_0_90"/>
          <p:cNvSpPr txBox="1"/>
          <p:nvPr/>
        </p:nvSpPr>
        <p:spPr>
          <a:xfrm>
            <a:off x="2209798" y="1241518"/>
            <a:ext cx="77724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FFFFFF"/>
              </a:buClr>
              <a:buSzPts val="4000"/>
            </a:pPr>
            <a:r>
              <a:rPr lang="en-US" sz="40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Other Tech Groups in SWFL</a:t>
            </a:r>
            <a:endParaRPr sz="4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06ca5b90ce_0_90"/>
          <p:cNvPicPr preferRelativeResize="0"/>
          <p:nvPr/>
        </p:nvPicPr>
        <p:blipFill rotWithShape="1">
          <a:blip r:embed="rId6">
            <a:alphaModFix/>
          </a:blip>
          <a:srcRect r="78220"/>
          <a:stretch/>
        </p:blipFill>
        <p:spPr>
          <a:xfrm>
            <a:off x="5400723" y="2451925"/>
            <a:ext cx="1252728" cy="1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06ca5b90ce_0_90"/>
          <p:cNvSpPr txBox="1">
            <a:spLocks noGrp="1"/>
          </p:cNvSpPr>
          <p:nvPr>
            <p:ph type="ctrTitle"/>
          </p:nvPr>
        </p:nvSpPr>
        <p:spPr>
          <a:xfrm flipH="1">
            <a:off x="5489187" y="3578787"/>
            <a:ext cx="10758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>
              <a:buClr>
                <a:srgbClr val="EEECE1"/>
              </a:buClr>
              <a:buSzPts val="2000"/>
            </a:pPr>
            <a:r>
              <a:rPr lang="en-US" sz="1600" b="1">
                <a:solidFill>
                  <a:srgbClr val="EEECE1"/>
                </a:solidFill>
              </a:rPr>
              <a:t>SWFL Tech</a:t>
            </a:r>
            <a:endParaRPr sz="1600" b="1">
              <a:solidFill>
                <a:srgbClr val="EEECE1"/>
              </a:solidFill>
            </a:endParaRPr>
          </a:p>
        </p:txBody>
      </p:sp>
      <p:sp>
        <p:nvSpPr>
          <p:cNvPr id="153" name="Google Shape;153;g106ca5b90ce_0_90"/>
          <p:cNvSpPr txBox="1"/>
          <p:nvPr/>
        </p:nvSpPr>
        <p:spPr>
          <a:xfrm>
            <a:off x="2102263" y="3425250"/>
            <a:ext cx="9000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4800"/>
            </a:pPr>
            <a:endParaRPr sz="60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g106ca5b90ce_0_90"/>
          <p:cNvGrpSpPr/>
          <p:nvPr/>
        </p:nvGrpSpPr>
        <p:grpSpPr>
          <a:xfrm>
            <a:off x="9328896" y="225348"/>
            <a:ext cx="1159200" cy="1210209"/>
            <a:chOff x="7804896" y="225347"/>
            <a:chExt cx="1159200" cy="1210209"/>
          </a:xfrm>
        </p:grpSpPr>
        <p:sp>
          <p:nvSpPr>
            <p:cNvPr id="155" name="Google Shape;155;g106ca5b90ce_0_90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" name="Google Shape;156;g106ca5b90ce_0_90"/>
            <p:cNvPicPr preferRelativeResize="0"/>
            <p:nvPr/>
          </p:nvPicPr>
          <p:blipFill rotWithShape="1">
            <a:blip r:embed="rId7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  <p:pic>
        <p:nvPicPr>
          <p:cNvPr id="157" name="Google Shape;157;g106ca5b90ce_0_90"/>
          <p:cNvPicPr preferRelativeResize="0"/>
          <p:nvPr/>
        </p:nvPicPr>
        <p:blipFill rotWithShape="1">
          <a:blip r:embed="rId8">
            <a:alphaModFix/>
          </a:blip>
          <a:srcRect l="24576" t="9707" r="29585" b="30402"/>
          <a:stretch/>
        </p:blipFill>
        <p:spPr>
          <a:xfrm>
            <a:off x="3443786" y="2478075"/>
            <a:ext cx="1252728" cy="113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6ca5b90ce_0_90"/>
          <p:cNvSpPr txBox="1"/>
          <p:nvPr/>
        </p:nvSpPr>
        <p:spPr>
          <a:xfrm flipH="1">
            <a:off x="3337400" y="3537775"/>
            <a:ext cx="1465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400">
              <a:buClr>
                <a:srgbClr val="000000"/>
              </a:buClr>
              <a:buSzPts val="2000"/>
            </a:pPr>
            <a:r>
              <a:rPr lang="en-US" sz="1600" b="1" kern="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OWASP</a:t>
            </a:r>
            <a:br>
              <a:rPr lang="en-US" sz="1600" b="1" kern="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kern="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Bonita Springs</a:t>
            </a: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B9983-44EA-39A2-D6B3-16456FADA26F}"/>
              </a:ext>
            </a:extLst>
          </p:cNvPr>
          <p:cNvSpPr txBox="1"/>
          <p:nvPr/>
        </p:nvSpPr>
        <p:spPr>
          <a:xfrm>
            <a:off x="494947" y="1409350"/>
            <a:ext cx="921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Words reserved by a language for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32944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8157D-3101-DF0B-45C9-A7F4DD47C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3183" y="1841654"/>
            <a:ext cx="5060497" cy="4827742"/>
          </a:xfrm>
        </p:spPr>
        <p:txBody>
          <a:bodyPr>
            <a:noAutofit/>
          </a:bodyPr>
          <a:lstStyle/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abstract	arguments	await		boolean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break	byte			case			catch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char		class			const		continue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debugger	default		delete		do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double	else			</a:t>
            </a:r>
            <a:r>
              <a:rPr lang="en-US" sz="1700" dirty="0" err="1"/>
              <a:t>enum</a:t>
            </a:r>
            <a:r>
              <a:rPr lang="en-US" sz="1700" dirty="0"/>
              <a:t>		eval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export	extends 		false			final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finally	float			for			function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 err="1"/>
              <a:t>goto</a:t>
            </a:r>
            <a:r>
              <a:rPr lang="en-US" sz="1700" dirty="0"/>
              <a:t>		if			implements	import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in		</a:t>
            </a:r>
            <a:r>
              <a:rPr lang="en-US" sz="1700" dirty="0" err="1"/>
              <a:t>instanceof</a:t>
            </a:r>
            <a:r>
              <a:rPr lang="en-US" sz="1700" dirty="0"/>
              <a:t>	int			interface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let		long			native		new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null		package		private		protected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public	return		short		static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super	switch		synchronized	this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throw	throws		transient		true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try		</a:t>
            </a:r>
            <a:r>
              <a:rPr lang="en-US" sz="1700" dirty="0" err="1"/>
              <a:t>typeof</a:t>
            </a:r>
            <a:r>
              <a:rPr lang="en-US" sz="1700" dirty="0"/>
              <a:t>		var			void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volatile	while		with			yield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28C44-5188-55F6-2314-6940F489707E}"/>
              </a:ext>
            </a:extLst>
          </p:cNvPr>
          <p:cNvSpPr txBox="1"/>
          <p:nvPr/>
        </p:nvSpPr>
        <p:spPr>
          <a:xfrm>
            <a:off x="1090569" y="1379989"/>
            <a:ext cx="43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Javascript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ED024E-F43A-1671-E192-F989786B1F0B}"/>
              </a:ext>
            </a:extLst>
          </p:cNvPr>
          <p:cNvSpPr txBox="1">
            <a:spLocks/>
          </p:cNvSpPr>
          <p:nvPr/>
        </p:nvSpPr>
        <p:spPr>
          <a:xfrm>
            <a:off x="6402819" y="1912960"/>
            <a:ext cx="3705916" cy="48277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False	None	True 	and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as		assert	async	await   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break	class		continue 	def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del		</a:t>
            </a:r>
            <a:r>
              <a:rPr lang="en-US" sz="1700" dirty="0" err="1"/>
              <a:t>elif</a:t>
            </a:r>
            <a:r>
              <a:rPr lang="en-US" sz="1700" dirty="0"/>
              <a:t>		else		except 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finally	for		from		global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if		import	in		is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lambda 	nonlocal	not		or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pass		raise		return	try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while	with 	yield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69FC0-9788-8399-6ACE-E0F62D0C1577}"/>
              </a:ext>
            </a:extLst>
          </p:cNvPr>
          <p:cNvSpPr txBox="1"/>
          <p:nvPr/>
        </p:nvSpPr>
        <p:spPr>
          <a:xfrm>
            <a:off x="6402818" y="1379989"/>
            <a:ext cx="342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Python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F0927E-EE2C-653D-A8F2-F9ADF0D402AE}"/>
              </a:ext>
            </a:extLst>
          </p:cNvPr>
          <p:cNvCxnSpPr>
            <a:cxnSpLocks/>
          </p:cNvCxnSpPr>
          <p:nvPr/>
        </p:nvCxnSpPr>
        <p:spPr>
          <a:xfrm>
            <a:off x="6096000" y="1526796"/>
            <a:ext cx="0" cy="49998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455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F7801-5808-A637-503F-D44F337D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14" y="1342239"/>
            <a:ext cx="9224047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8441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“distinguishing characteristic of a software item (e.g., performance, portability, or functionality).”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“distinguishing characteristic of a software item (e.g., performance, portability, or functionality).”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9714454" cy="42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Data types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Objects, Date)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Loops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(for, do, while, iterators)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Conditional statements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Boolean expressions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Collections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(Array, Map, Set…)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Import statements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9714454" cy="42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 types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, Objects, Date)</a:t>
            </a:r>
            <a:endParaRPr lang="en-US" sz="32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Loops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(for, do, while, iterators)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Conditional statements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Boolean expressions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Collections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(Array, Map, Set…)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  <a:endParaRPr lang="en-US" sz="3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Import statements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5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A “suite of data and programming code that is used to develop software programs and applications.”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5" y="5880683"/>
            <a:ext cx="23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Techopedia.com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A “suite of data and programming code that is used to develop software programs and applications.”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0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107026" cy="301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exceptions…)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(collections, formatting, datetime…)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I.O.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(files, text, bytes, buffers…)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Cryptography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(sha-256, </a:t>
            </a: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hmac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, public/private keys…)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Networking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(URL, </a:t>
            </a: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IPAddress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, Socket's…)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3b4e4b852_0_0"/>
          <p:cNvSpPr/>
          <p:nvPr/>
        </p:nvSpPr>
        <p:spPr>
          <a:xfrm>
            <a:off x="3175864" y="4209626"/>
            <a:ext cx="603250" cy="60324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33b4e4b852_0_0"/>
          <p:cNvSpPr txBox="1">
            <a:spLocks noGrp="1"/>
          </p:cNvSpPr>
          <p:nvPr>
            <p:ph type="ctrTitle"/>
          </p:nvPr>
        </p:nvSpPr>
        <p:spPr>
          <a:xfrm>
            <a:off x="2124053" y="836592"/>
            <a:ext cx="77724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44"/>
            </a:pPr>
            <a:r>
              <a:rPr lang="en-US" sz="4000" b="1"/>
              <a:t>Events</a:t>
            </a:r>
            <a:endParaRPr sz="4000" b="1"/>
          </a:p>
        </p:txBody>
      </p:sp>
      <p:grpSp>
        <p:nvGrpSpPr>
          <p:cNvPr id="165" name="Google Shape;165;g133b4e4b852_0_0"/>
          <p:cNvGrpSpPr/>
          <p:nvPr/>
        </p:nvGrpSpPr>
        <p:grpSpPr>
          <a:xfrm>
            <a:off x="1524000" y="225342"/>
            <a:ext cx="9144000" cy="1210179"/>
            <a:chOff x="0" y="169010"/>
            <a:chExt cx="9144000" cy="907657"/>
          </a:xfrm>
        </p:grpSpPr>
        <p:sp>
          <p:nvSpPr>
            <p:cNvPr id="166" name="Google Shape;166;g133b4e4b852_0_0"/>
            <p:cNvSpPr/>
            <p:nvPr/>
          </p:nvSpPr>
          <p:spPr>
            <a:xfrm>
              <a:off x="0" y="415348"/>
              <a:ext cx="9144000" cy="229200"/>
            </a:xfrm>
            <a:prstGeom prst="rect">
              <a:avLst/>
            </a:prstGeom>
            <a:solidFill>
              <a:srgbClr val="F76C5F"/>
            </a:solidFill>
            <a:ln w="9525" cap="flat" cmpd="sng">
              <a:solidFill>
                <a:srgbClr val="F76C5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137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  <a:buSzPts val="1800"/>
              </a:pPr>
              <a:endParaRPr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167;g133b4e4b852_0_0"/>
            <p:cNvGrpSpPr/>
            <p:nvPr/>
          </p:nvGrpSpPr>
          <p:grpSpPr>
            <a:xfrm>
              <a:off x="7804896" y="169010"/>
              <a:ext cx="1159200" cy="907657"/>
              <a:chOff x="7804896" y="225347"/>
              <a:chExt cx="1159200" cy="1210209"/>
            </a:xfrm>
          </p:grpSpPr>
          <p:sp>
            <p:nvSpPr>
              <p:cNvPr id="168" name="Google Shape;168;g133b4e4b852_0_0"/>
              <p:cNvSpPr/>
              <p:nvPr/>
            </p:nvSpPr>
            <p:spPr>
              <a:xfrm>
                <a:off x="7804896" y="225347"/>
                <a:ext cx="1159200" cy="1127400"/>
              </a:xfrm>
              <a:prstGeom prst="roundRect">
                <a:avLst>
                  <a:gd name="adj" fmla="val 10367"/>
                </a:avLst>
              </a:prstGeom>
              <a:solidFill>
                <a:srgbClr val="F76C5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8100000" algn="tr" rotWithShape="0">
                  <a:srgbClr val="000000">
                    <a:alpha val="40000"/>
                  </a:srgbClr>
                </a:outerShdw>
                <a:reflection stA="52000" endA="300" endPos="35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>
                  <a:buClr>
                    <a:srgbClr val="000000"/>
                  </a:buClr>
                  <a:buSzPts val="1200"/>
                </a:pPr>
                <a:endParaRPr sz="12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9" name="Google Shape;169;g133b4e4b852_0_0"/>
              <p:cNvPicPr preferRelativeResize="0"/>
              <p:nvPr/>
            </p:nvPicPr>
            <p:blipFill rotWithShape="1">
              <a:blip r:embed="rId4">
                <a:alphaModFix/>
              </a:blip>
              <a:srcRect l="9234" t="14799" r="9688"/>
              <a:stretch/>
            </p:blipFill>
            <p:spPr>
              <a:xfrm>
                <a:off x="7854422" y="335260"/>
                <a:ext cx="1046991" cy="1100296"/>
              </a:xfrm>
              <a:prstGeom prst="rect">
                <a:avLst/>
              </a:prstGeom>
              <a:noFill/>
              <a:ln>
                <a:noFill/>
              </a:ln>
              <a:effectLst>
                <a:reflection stA="52000" endA="300" endPos="35000" fadeDir="5400012" sy="-100000" algn="bl" rotWithShape="0"/>
              </a:effectLst>
            </p:spPr>
          </p:pic>
        </p:grpSp>
      </p:grpSp>
      <p:sp>
        <p:nvSpPr>
          <p:cNvPr id="170" name="Google Shape;170;g133b4e4b852_0_0"/>
          <p:cNvSpPr txBox="1"/>
          <p:nvPr/>
        </p:nvSpPr>
        <p:spPr>
          <a:xfrm>
            <a:off x="3912110" y="3444434"/>
            <a:ext cx="5058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PyLadies: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The Art of Transpiling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 July 28 - Collaboratory (Hybrid) @ 6:30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33b4e4b852_0_0"/>
          <p:cNvSpPr/>
          <p:nvPr/>
        </p:nvSpPr>
        <p:spPr>
          <a:xfrm>
            <a:off x="3175864" y="5529071"/>
            <a:ext cx="603250" cy="60324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33b4e4b852_0_0"/>
          <p:cNvSpPr txBox="1"/>
          <p:nvPr/>
        </p:nvSpPr>
        <p:spPr>
          <a:xfrm>
            <a:off x="4022847" y="4651540"/>
            <a:ext cx="51627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33b4e4b852_0_0"/>
          <p:cNvSpPr txBox="1"/>
          <p:nvPr/>
        </p:nvSpPr>
        <p:spPr>
          <a:xfrm>
            <a:off x="4137597" y="3093218"/>
            <a:ext cx="49332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33b4e4b852_0_0"/>
          <p:cNvSpPr txBox="1"/>
          <p:nvPr/>
        </p:nvSpPr>
        <p:spPr>
          <a:xfrm>
            <a:off x="3912110" y="2106698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SWFLSec: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Breaking into Cybersecurity w/ Satch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Wed  July 20 - Online @ 6:30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33b4e4b852_0_0"/>
          <p:cNvSpPr/>
          <p:nvPr/>
        </p:nvSpPr>
        <p:spPr>
          <a:xfrm>
            <a:off x="3175864" y="2105517"/>
            <a:ext cx="603250" cy="60324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33b4e4b852_0_0"/>
          <p:cNvSpPr txBox="1"/>
          <p:nvPr/>
        </p:nvSpPr>
        <p:spPr>
          <a:xfrm>
            <a:off x="3912110" y="1437830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PySWFL: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NAND to Tetris Study Group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  July 18 - Online @ 6:30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33b4e4b852_0_0"/>
          <p:cNvSpPr/>
          <p:nvPr/>
        </p:nvSpPr>
        <p:spPr>
          <a:xfrm>
            <a:off x="3175864" y="1437857"/>
            <a:ext cx="603250" cy="60324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0949" t="-12778" r="-10359" b="-850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33b4e4b852_0_0"/>
          <p:cNvSpPr txBox="1"/>
          <p:nvPr/>
        </p:nvSpPr>
        <p:spPr>
          <a:xfrm>
            <a:off x="3912110" y="4113601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SWFLSec: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Social Event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Wed  Aug 3 - Hopsized Brewing Company @ 6:00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33b4e4b852_0_0"/>
          <p:cNvSpPr/>
          <p:nvPr/>
        </p:nvSpPr>
        <p:spPr>
          <a:xfrm>
            <a:off x="3175864" y="6196731"/>
            <a:ext cx="603250" cy="60324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369" t="-2759" r="-5919" b="-553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g133b4e4b852_0_0"/>
          <p:cNvGrpSpPr/>
          <p:nvPr/>
        </p:nvGrpSpPr>
        <p:grpSpPr>
          <a:xfrm>
            <a:off x="3175752" y="2773176"/>
            <a:ext cx="603477" cy="603534"/>
            <a:chOff x="1633675" y="6091425"/>
            <a:chExt cx="651000" cy="619200"/>
          </a:xfrm>
        </p:grpSpPr>
        <p:sp>
          <p:nvSpPr>
            <p:cNvPr id="181" name="Google Shape;181;g133b4e4b852_0_0"/>
            <p:cNvSpPr/>
            <p:nvPr/>
          </p:nvSpPr>
          <p:spPr>
            <a:xfrm>
              <a:off x="1633675" y="6091425"/>
              <a:ext cx="651000" cy="619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g133b4e4b852_0_0"/>
            <p:cNvPicPr preferRelativeResize="0"/>
            <p:nvPr/>
          </p:nvPicPr>
          <p:blipFill rotWithShape="1">
            <a:blip r:embed="rId8">
              <a:alphaModFix/>
            </a:blip>
            <a:srcRect l="26709" t="14470" r="25680" b="32053"/>
            <a:stretch/>
          </p:blipFill>
          <p:spPr>
            <a:xfrm>
              <a:off x="1688750" y="6134125"/>
              <a:ext cx="540850" cy="53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g133b4e4b852_0_0"/>
          <p:cNvSpPr txBox="1"/>
          <p:nvPr/>
        </p:nvSpPr>
        <p:spPr>
          <a:xfrm>
            <a:off x="3912110" y="2775566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Tech Alliance of SWFL: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State of the Metaverse in 2022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  July 21 - Collaboratory (Hybrid) @ 6:30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33b4e4b852_0_0"/>
          <p:cNvSpPr txBox="1"/>
          <p:nvPr/>
        </p:nvSpPr>
        <p:spPr>
          <a:xfrm>
            <a:off x="3912110" y="5451337"/>
            <a:ext cx="5058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SWFL Coders: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Intro to Web Development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  Aug 11 - Collaboratory (Hybrid) @ 6:30 pm</a:t>
            </a: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33b4e4b852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75738" y="3441123"/>
            <a:ext cx="603505" cy="704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33b4e4b852_0_0"/>
          <p:cNvSpPr txBox="1"/>
          <p:nvPr/>
        </p:nvSpPr>
        <p:spPr>
          <a:xfrm>
            <a:off x="3912110" y="6120505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VR &amp; AR of SWFL: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Showcase of Southwest Florida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  Sept 1 - Collaboratory @ 6:30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33b4e4b852_0_0"/>
          <p:cNvSpPr/>
          <p:nvPr/>
        </p:nvSpPr>
        <p:spPr>
          <a:xfrm>
            <a:off x="3175864" y="4877287"/>
            <a:ext cx="603250" cy="58737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5129" t="-2359" r="-3549" b="-632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SzPts val="1400"/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33b4e4b852_0_0"/>
          <p:cNvSpPr txBox="1"/>
          <p:nvPr/>
        </p:nvSpPr>
        <p:spPr>
          <a:xfrm>
            <a:off x="3912110" y="4782469"/>
            <a:ext cx="5058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SzPts val="1800"/>
            </a:pPr>
            <a:r>
              <a:rPr lang="en-US" sz="1700" b="1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SWFL Tech Nights: </a:t>
            </a:r>
            <a:r>
              <a:rPr lang="en-US" sz="17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The United Certificate Path</a:t>
            </a:r>
            <a:b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Tues  Aug 9 - Online @ 6:00 pm</a:t>
            </a:r>
            <a:endParaRPr sz="17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914400">
              <a:buClr>
                <a:srgbClr val="000000"/>
              </a:buClr>
              <a:buSzPts val="1600"/>
            </a:pPr>
            <a:endParaRPr sz="1700" b="1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123804" cy="301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exceptions…)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(collections, formatting, datetime…)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I.O.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(files, text, bytes, buffers…)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Cryptography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(sha-256, </a:t>
            </a:r>
            <a:r>
              <a:rPr lang="en-US" sz="3200" i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hmac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, public/private keys…)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Networking </a:t>
            </a:r>
            <a:r>
              <a:rPr lang="en-US" sz="3200" i="1" dirty="0"/>
              <a:t>(URL, </a:t>
            </a:r>
            <a:r>
              <a:rPr lang="en-US" sz="3200" i="1" dirty="0" err="1"/>
              <a:t>IPAddress</a:t>
            </a:r>
            <a:r>
              <a:rPr lang="en-US" sz="3200" i="1" dirty="0"/>
              <a:t>, Socket's…)</a:t>
            </a:r>
            <a:endParaRPr lang="en-US" sz="3200" i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16278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13FDD-0DEC-DDFE-B9B1-A8E04B785161}"/>
              </a:ext>
            </a:extLst>
          </p:cNvPr>
          <p:cNvSpPr txBox="1"/>
          <p:nvPr/>
        </p:nvSpPr>
        <p:spPr>
          <a:xfrm>
            <a:off x="4338506" y="1349288"/>
            <a:ext cx="30116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Keywords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Libraries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40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8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C2BB-D30A-3D4A-E986-F361B401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https://github.com/JonBoynton/JSConvert</a:t>
            </a:r>
          </a:p>
        </p:txBody>
      </p:sp>
    </p:spTree>
    <p:extLst>
      <p:ext uri="{BB962C8B-B14F-4D97-AF65-F5344CB8AC3E}">
        <p14:creationId xmlns:p14="http://schemas.microsoft.com/office/powerpoint/2010/main" val="98844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1524000" y="553797"/>
            <a:ext cx="9144000" cy="305542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 txBox="1">
            <a:spLocks noGrp="1"/>
          </p:cNvSpPr>
          <p:nvPr>
            <p:ph type="ctrTitle"/>
          </p:nvPr>
        </p:nvSpPr>
        <p:spPr>
          <a:xfrm>
            <a:off x="2161390" y="1149355"/>
            <a:ext cx="7772400" cy="91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sz="4000" b="1"/>
              <a:t>Tell Us Your Needs</a:t>
            </a:r>
            <a:endParaRPr sz="4000" b="1"/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7401" y="2454154"/>
            <a:ext cx="5759675" cy="332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8"/>
          <p:cNvGrpSpPr/>
          <p:nvPr/>
        </p:nvGrpSpPr>
        <p:grpSpPr>
          <a:xfrm>
            <a:off x="9328896" y="225348"/>
            <a:ext cx="1159200" cy="1210209"/>
            <a:chOff x="7804896" y="225347"/>
            <a:chExt cx="1159200" cy="1210209"/>
          </a:xfrm>
        </p:grpSpPr>
        <p:sp>
          <p:nvSpPr>
            <p:cNvPr id="197" name="Google Shape;197;p8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p8"/>
            <p:cNvPicPr preferRelativeResize="0"/>
            <p:nvPr/>
          </p:nvPicPr>
          <p:blipFill rotWithShape="1">
            <a:blip r:embed="rId4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l="12175" t="9225" r="13219" b="14403"/>
          <a:stretch/>
        </p:blipFill>
        <p:spPr>
          <a:xfrm>
            <a:off x="3915302" y="3017300"/>
            <a:ext cx="4361399" cy="2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9"/>
          <p:cNvSpPr/>
          <p:nvPr/>
        </p:nvSpPr>
        <p:spPr>
          <a:xfrm>
            <a:off x="1524000" y="553797"/>
            <a:ext cx="9144000" cy="305542"/>
          </a:xfrm>
          <a:prstGeom prst="rect">
            <a:avLst/>
          </a:prstGeom>
          <a:solidFill>
            <a:srgbClr val="F76C5F"/>
          </a:solidFill>
          <a:ln w="9525" cap="flat" cmpd="sng">
            <a:solidFill>
              <a:srgbClr val="F76C5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9"/>
          <p:cNvGrpSpPr/>
          <p:nvPr/>
        </p:nvGrpSpPr>
        <p:grpSpPr>
          <a:xfrm>
            <a:off x="9331592" y="225348"/>
            <a:ext cx="1159200" cy="1210209"/>
            <a:chOff x="7804896" y="225347"/>
            <a:chExt cx="1159200" cy="1210209"/>
          </a:xfrm>
        </p:grpSpPr>
        <p:sp>
          <p:nvSpPr>
            <p:cNvPr id="206" name="Google Shape;206;p9"/>
            <p:cNvSpPr/>
            <p:nvPr/>
          </p:nvSpPr>
          <p:spPr>
            <a:xfrm>
              <a:off x="7804896" y="225347"/>
              <a:ext cx="1159200" cy="1127400"/>
            </a:xfrm>
            <a:prstGeom prst="roundRect">
              <a:avLst>
                <a:gd name="adj" fmla="val 10367"/>
              </a:avLst>
            </a:prstGeom>
            <a:solidFill>
              <a:srgbClr val="F76C5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52000" endA="300" endPos="35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SzPts val="1200"/>
              </a:pPr>
              <a:endParaRPr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9"/>
            <p:cNvPicPr preferRelativeResize="0"/>
            <p:nvPr/>
          </p:nvPicPr>
          <p:blipFill rotWithShape="1">
            <a:blip r:embed="rId4">
              <a:alphaModFix/>
            </a:blip>
            <a:srcRect l="9234" t="14799" r="9688"/>
            <a:stretch/>
          </p:blipFill>
          <p:spPr>
            <a:xfrm>
              <a:off x="7854422" y="335260"/>
              <a:ext cx="1046991" cy="1100296"/>
            </a:xfrm>
            <a:prstGeom prst="rect">
              <a:avLst/>
            </a:prstGeom>
            <a:noFill/>
            <a:ln>
              <a:noFill/>
            </a:ln>
            <a:effectLst>
              <a:reflection stA="52000" endA="300" endPos="35000" fadeDir="5400012" sy="-100000" algn="bl" rotWithShape="0"/>
            </a:effectLst>
          </p:spPr>
        </p:pic>
      </p:grpSp>
      <p:sp>
        <p:nvSpPr>
          <p:cNvPr id="208" name="Google Shape;208;p9"/>
          <p:cNvSpPr/>
          <p:nvPr/>
        </p:nvSpPr>
        <p:spPr>
          <a:xfrm>
            <a:off x="1836900" y="1276027"/>
            <a:ext cx="8518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  <a:buSzPts val="3200"/>
            </a:pPr>
            <a:r>
              <a:rPr lang="en-US" sz="3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Art of Transpiling: JS to Python and Beyond</a:t>
            </a:r>
            <a:endParaRPr sz="32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4535700" y="1906225"/>
            <a:ext cx="3120600" cy="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  <a:buSzPts val="2800"/>
            </a:pPr>
            <a:r>
              <a:rPr lang="en-US" sz="3000" kern="0">
                <a:solidFill>
                  <a:srgbClr val="F8900C"/>
                </a:solidFill>
                <a:latin typeface="Calibri"/>
                <a:ea typeface="Calibri"/>
                <a:cs typeface="Calibri"/>
                <a:sym typeface="Calibri"/>
              </a:rPr>
              <a:t>👨🏻‍💻</a:t>
            </a:r>
            <a:r>
              <a:rPr lang="en-US" sz="3000" kern="0">
                <a:solidFill>
                  <a:srgbClr val="F76C5F"/>
                </a:solidFill>
                <a:latin typeface="Calibri"/>
                <a:ea typeface="Calibri"/>
                <a:cs typeface="Calibri"/>
                <a:sym typeface="Calibri"/>
              </a:rPr>
              <a:t> Jon Boynton</a:t>
            </a:r>
            <a:endParaRPr sz="3000" kern="0">
              <a:solidFill>
                <a:srgbClr val="F76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2150" y="2756115"/>
            <a:ext cx="5667700" cy="3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Bl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1757</TotalTime>
  <Words>1214</Words>
  <Application>Microsoft Office PowerPoint</Application>
  <PresentationFormat>Widescreen</PresentationFormat>
  <Paragraphs>225</Paragraphs>
  <Slides>73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Calisto MT</vt:lpstr>
      <vt:lpstr>Consolas</vt:lpstr>
      <vt:lpstr>Impact</vt:lpstr>
      <vt:lpstr>Wingdings</vt:lpstr>
      <vt:lpstr>Wingdings 2</vt:lpstr>
      <vt:lpstr>Slate</vt:lpstr>
      <vt:lpstr>Black</vt:lpstr>
      <vt:lpstr>PowerPoint Presentation</vt:lpstr>
      <vt:lpstr>PowerPoint Presentation</vt:lpstr>
      <vt:lpstr>PowerPoint Presentation</vt:lpstr>
      <vt:lpstr>PowerPoint Presentation</vt:lpstr>
      <vt:lpstr>TECH ALLIANCE OF SWFL</vt:lpstr>
      <vt:lpstr>WordPress Meetup Southwest Florida</vt:lpstr>
      <vt:lpstr>Events</vt:lpstr>
      <vt:lpstr>Tell Us Your Needs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Transpiling ?</vt:lpstr>
      <vt:lpstr>What Is Transpiling ?</vt:lpstr>
      <vt:lpstr>What Is Transpiling ?</vt:lpstr>
      <vt:lpstr>What Is Transpiling ?</vt:lpstr>
      <vt:lpstr>What Is Transpiling ?</vt:lpstr>
      <vt:lpstr>What Is Transpiling ?</vt:lpstr>
      <vt:lpstr>Transpiling:</vt:lpstr>
      <vt:lpstr>Why Do We Do it ?</vt:lpstr>
      <vt:lpstr>Why Do We Do it ?</vt:lpstr>
      <vt:lpstr>Reasons for Transpiling</vt:lpstr>
      <vt:lpstr>Reasons for Transpiling</vt:lpstr>
      <vt:lpstr>Reasons for Transpiling</vt:lpstr>
      <vt:lpstr>Reasons for Transpiling</vt:lpstr>
      <vt:lpstr>Reasons for Transpiling</vt:lpstr>
      <vt:lpstr>Reasons for Transpiling</vt:lpstr>
      <vt:lpstr>Is all transpiling the same?</vt:lpstr>
      <vt:lpstr>Is all transpiling the same?</vt:lpstr>
      <vt:lpstr>Transpiling Priorities</vt:lpstr>
      <vt:lpstr>Transpiling Priorities</vt:lpstr>
      <vt:lpstr>Transpiling Priorities</vt:lpstr>
      <vt:lpstr>Transpiling Priorities</vt:lpstr>
      <vt:lpstr>How Do We Do it?</vt:lpstr>
      <vt:lpstr>PowerPoint Presentation</vt:lpstr>
      <vt:lpstr>PowerPoint Presentation</vt:lpstr>
      <vt:lpstr>PowerPoint Presentation</vt:lpstr>
      <vt:lpstr>PowerPoint Presentation</vt:lpstr>
      <vt:lpstr>Breaking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Keywords :</vt:lpstr>
      <vt:lpstr>Keywords :</vt:lpstr>
      <vt:lpstr>Keywords :</vt:lpstr>
      <vt:lpstr>Keywords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https://github.com/JonBoynton/JSConvert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Boynton</dc:creator>
  <cp:lastModifiedBy>Demo2</cp:lastModifiedBy>
  <cp:revision>35</cp:revision>
  <dcterms:created xsi:type="dcterms:W3CDTF">2022-06-22T21:27:26Z</dcterms:created>
  <dcterms:modified xsi:type="dcterms:W3CDTF">2022-07-15T14:45:39Z</dcterms:modified>
</cp:coreProperties>
</file>